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22"/>
  </p:notesMasterIdLst>
  <p:handoutMasterIdLst>
    <p:handoutMasterId r:id="rId23"/>
  </p:handoutMasterIdLst>
  <p:sldIdLst>
    <p:sldId id="257" r:id="rId3"/>
    <p:sldId id="263" r:id="rId4"/>
    <p:sldId id="272" r:id="rId5"/>
    <p:sldId id="274" r:id="rId6"/>
    <p:sldId id="285" r:id="rId7"/>
    <p:sldId id="275" r:id="rId8"/>
    <p:sldId id="280" r:id="rId9"/>
    <p:sldId id="284" r:id="rId10"/>
    <p:sldId id="277" r:id="rId11"/>
    <p:sldId id="281" r:id="rId12"/>
    <p:sldId id="276" r:id="rId13"/>
    <p:sldId id="286" r:id="rId14"/>
    <p:sldId id="287" r:id="rId15"/>
    <p:sldId id="288" r:id="rId16"/>
    <p:sldId id="289" r:id="rId17"/>
    <p:sldId id="265" r:id="rId18"/>
    <p:sldId id="262" r:id="rId19"/>
    <p:sldId id="261" r:id="rId20"/>
    <p:sldId id="26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57"/>
            <p14:sldId id="263"/>
          </p14:sldIdLst>
        </p14:section>
        <p14:section name="Protocols in the v2.0 endpoint" id="{028F90B5-6AF9-44A4-84A1-4146B086D76A}">
          <p14:sldIdLst>
            <p14:sldId id="272"/>
            <p14:sldId id="274"/>
            <p14:sldId id="285"/>
            <p14:sldId id="275"/>
            <p14:sldId id="280"/>
            <p14:sldId id="284"/>
            <p14:sldId id="277"/>
            <p14:sldId id="281"/>
            <p14:sldId id="276"/>
            <p14:sldId id="286"/>
            <p14:sldId id="287"/>
            <p14:sldId id="288"/>
            <p14:sldId id="28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442" autoAdjust="0"/>
    <p:restoredTop sz="79266" autoAdjust="0"/>
  </p:normalViewPr>
  <p:slideViewPr>
    <p:cSldViewPr snapToGrid="0">
      <p:cViewPr varScale="1">
        <p:scale>
          <a:sx n="71" d="100"/>
          <a:sy n="71" d="100"/>
        </p:scale>
        <p:origin x="512"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8/31/17 5:22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8/31/17 5:22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a:t>
            </a:r>
          </a:p>
          <a:p>
            <a:endParaRPr lang="en-US" baseline="0" dirty="0"/>
          </a:p>
          <a:p>
            <a:r>
              <a:rPr lang="en-US" baseline="0" dirty="0"/>
              <a:t>It is important to cache the refresh token to request a new access token.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These applications should inspect the </a:t>
            </a:r>
            <a:r>
              <a:rPr lang="en-US" baseline="0" dirty="0" err="1"/>
              <a:t>exp</a:t>
            </a:r>
            <a:r>
              <a:rPr lang="en-US" baseline="0" dirty="0"/>
              <a:t> claim in the token to know when the token will expire.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8/31/17 5:22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2812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1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theme" Target="../theme/theme2.xml"/><Relationship Id="rId25" Type="http://schemas.openxmlformats.org/officeDocument/2006/relationships/image" Target="../media/image1.emf"/><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login.microsoftonline.com/common/oauth2/v2.0/toke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connect with Microsoft Graph</a:t>
            </a:r>
          </a:p>
        </p:txBody>
      </p:sp>
      <p:sp>
        <p:nvSpPr>
          <p:cNvPr id="5" name="Text Placeholder 4"/>
          <p:cNvSpPr>
            <a:spLocks noGrp="1"/>
          </p:cNvSpPr>
          <p:nvPr>
            <p:ph type="body" sz="quarter" idx="12"/>
          </p:nvPr>
        </p:nvSpPr>
        <p:spPr/>
        <p:txBody>
          <a:bodyPr/>
          <a:lstStyle/>
          <a:p>
            <a:r>
              <a:rPr lang="en-US" dirty="0"/>
              <a:t>Protocols in the v2.0 endpoint</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1509418" y="1776608"/>
            <a:ext cx="10108504" cy="2031325"/>
          </a:xfrm>
          <a:prstGeom prst="rect">
            <a:avLst/>
          </a:prstGeom>
          <a:ln>
            <a:solidFill>
              <a:schemeClr val="tx1"/>
            </a:solidFill>
          </a:ln>
        </p:spPr>
        <p:txBody>
          <a:bodyPr wrap="square">
            <a:spAutoFit/>
          </a:bodyPr>
          <a:lstStyle/>
          <a:p>
            <a:r>
              <a:rPr lang="en-US" dirty="0">
                <a:latin typeface="Lucida Console" panose="020B0609040504020204" pitchFamily="49" charset="0"/>
              </a:rPr>
              <a:t>POST </a:t>
            </a:r>
            <a:r>
              <a:rPr lang="en-US" dirty="0">
                <a:latin typeface="Lucida Console" panose="020B0609040504020204" pitchFamily="49" charset="0"/>
                <a:hlinkClick r:id="rId2"/>
              </a:rPr>
              <a:t>https://login.microsoftonline.com/common/oauth2/v2.0/token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err="1">
                <a:latin typeface="Lucida Console" panose="020B0609040504020204" pitchFamily="49" charset="0"/>
              </a:rPr>
              <a:t>client_id</a:t>
            </a:r>
            <a:r>
              <a:rPr lang="en-US" dirty="0">
                <a:latin typeface="Lucida Console" panose="020B0609040504020204" pitchFamily="49" charset="0"/>
              </a:rPr>
              <a:t>=91430f7a-0e23-4e0a-8984-d2e388caba28</a:t>
            </a:r>
          </a:p>
          <a:p>
            <a:r>
              <a:rPr lang="en-US" dirty="0">
                <a:latin typeface="Lucida Console" panose="020B0609040504020204" pitchFamily="49" charset="0"/>
              </a:rPr>
              <a:t>&amp;scope=</a:t>
            </a:r>
            <a:r>
              <a:rPr lang="en-US" dirty="0" err="1">
                <a:latin typeface="Lucida Console" panose="020B0609040504020204" pitchFamily="49" charset="0"/>
              </a:rPr>
              <a:t>offline_access+openid+profile+User.Read+User.ReadBasic.All</a:t>
            </a:r>
            <a:endParaRPr lang="en-US" dirty="0">
              <a:latin typeface="Lucida Console" panose="020B0609040504020204" pitchFamily="49" charset="0"/>
            </a:endParaRPr>
          </a:p>
          <a:p>
            <a:r>
              <a:rPr lang="en-US" dirty="0">
                <a:latin typeface="Lucida Console" panose="020B0609040504020204" pitchFamily="49" charset="0"/>
              </a:rPr>
              <a:t>&amp;</a:t>
            </a:r>
            <a:r>
              <a:rPr lang="en-US" dirty="0" err="1">
                <a:latin typeface="Lucida Console" panose="020B0609040504020204" pitchFamily="49" charset="0"/>
              </a:rPr>
              <a:t>grant_type</a:t>
            </a:r>
            <a:r>
              <a:rPr lang="en-US" dirty="0">
                <a:latin typeface="Lucida Console" panose="020B0609040504020204" pitchFamily="49" charset="0"/>
              </a:rPr>
              <a:t>=</a:t>
            </a:r>
            <a:r>
              <a:rPr lang="en-US" dirty="0" err="1">
                <a:latin typeface="Lucida Console" panose="020B0609040504020204" pitchFamily="49" charset="0"/>
              </a:rPr>
              <a:t>authorization_code</a:t>
            </a:r>
            <a:endParaRPr lang="en-US" dirty="0">
              <a:latin typeface="Lucida Console" panose="020B0609040504020204" pitchFamily="49" charset="0"/>
            </a:endParaRPr>
          </a:p>
          <a:p>
            <a:r>
              <a:rPr lang="en-US" dirty="0">
                <a:latin typeface="Lucida Console" panose="020B0609040504020204" pitchFamily="49" charset="0"/>
              </a:rPr>
              <a:t>&amp;code=OAQABA…w3f2xa_SgIAA</a:t>
            </a:r>
          </a:p>
          <a:p>
            <a:r>
              <a:rPr lang="en-US" dirty="0">
                <a:latin typeface="Lucida Console" panose="020B0609040504020204" pitchFamily="49" charset="0"/>
              </a:rPr>
              <a:t>&amp;</a:t>
            </a:r>
            <a:r>
              <a:rPr lang="en-US" dirty="0" err="1">
                <a:latin typeface="Lucida Console" panose="020B0609040504020204" pitchFamily="49" charset="0"/>
              </a:rPr>
              <a:t>redirect_uri</a:t>
            </a:r>
            <a:r>
              <a:rPr lang="en-US" dirty="0">
                <a:latin typeface="Lucida Console" panose="020B0609040504020204" pitchFamily="49" charset="0"/>
              </a:rPr>
              <a:t>=urn%3Aietf%3Awg%3Aoauth%3A2.0%3Aoob</a:t>
            </a:r>
          </a:p>
        </p:txBody>
      </p:sp>
      <p:sp>
        <p:nvSpPr>
          <p:cNvPr id="7" name="Rectangle 6"/>
          <p:cNvSpPr/>
          <p:nvPr/>
        </p:nvSpPr>
        <p:spPr>
          <a:xfrm>
            <a:off x="1509418" y="4384130"/>
            <a:ext cx="10108504" cy="2031325"/>
          </a:xfrm>
          <a:prstGeom prst="rect">
            <a:avLst/>
          </a:prstGeom>
          <a:ln>
            <a:solidFill>
              <a:schemeClr val="tx1"/>
            </a:solidFill>
          </a:ln>
        </p:spPr>
        <p:txBody>
          <a:bodyPr wrap="square">
            <a:spAutoFit/>
          </a:bodyPr>
          <a:lstStyle/>
          <a:p>
            <a:r>
              <a:rPr lang="en-US" dirty="0">
                <a:latin typeface="Lucida Console" panose="020B0609040504020204" pitchFamily="49" charset="0"/>
              </a:rPr>
              <a:t>HTTP/1.1 200 OK</a:t>
            </a:r>
          </a:p>
          <a:p>
            <a:endParaRPr lang="en-US" dirty="0">
              <a:latin typeface="Lucida Console" panose="020B0609040504020204" pitchFamily="49" charset="0"/>
            </a:endParaRPr>
          </a:p>
          <a:p>
            <a:r>
              <a:rPr lang="en-US" dirty="0">
                <a:latin typeface="Lucida Console" panose="020B0609040504020204" pitchFamily="49" charset="0"/>
              </a:rPr>
              <a:t>{"</a:t>
            </a:r>
            <a:r>
              <a:rPr lang="en-US" dirty="0" err="1">
                <a:latin typeface="Lucida Console" panose="020B0609040504020204" pitchFamily="49" charset="0"/>
              </a:rPr>
              <a:t>token_type":"Bearer</a:t>
            </a:r>
            <a:r>
              <a:rPr lang="en-US" dirty="0">
                <a:latin typeface="Lucida Console" panose="020B0609040504020204" pitchFamily="49" charset="0"/>
              </a:rPr>
              <a:t>",</a:t>
            </a:r>
          </a:p>
          <a:p>
            <a:r>
              <a:rPr lang="en-US" dirty="0">
                <a:latin typeface="Lucida Console" panose="020B0609040504020204" pitchFamily="49" charset="0"/>
              </a:rPr>
              <a:t>"scope":"</a:t>
            </a:r>
            <a:r>
              <a:rPr lang="en-US" dirty="0" err="1">
                <a:latin typeface="Lucida Console" panose="020B0609040504020204" pitchFamily="49" charset="0"/>
              </a:rPr>
              <a:t>Mail.Send</a:t>
            </a:r>
            <a:r>
              <a:rPr lang="en-US" dirty="0">
                <a:latin typeface="Lucida Console" panose="020B0609040504020204" pitchFamily="49" charset="0"/>
              </a:rPr>
              <a:t> </a:t>
            </a:r>
            <a:r>
              <a:rPr lang="en-US" dirty="0" err="1">
                <a:latin typeface="Lucida Console" panose="020B0609040504020204" pitchFamily="49" charset="0"/>
              </a:rPr>
              <a:t>User.Read</a:t>
            </a:r>
            <a:r>
              <a:rPr lang="en-US" dirty="0">
                <a:latin typeface="Lucida Console" panose="020B0609040504020204" pitchFamily="49" charset="0"/>
              </a:rPr>
              <a:t> </a:t>
            </a:r>
            <a:r>
              <a:rPr lang="en-US" dirty="0" err="1">
                <a:latin typeface="Lucida Console" panose="020B0609040504020204" pitchFamily="49" charset="0"/>
              </a:rPr>
              <a:t>User.ReadBasic.All</a:t>
            </a:r>
            <a:r>
              <a:rPr lang="en-US" dirty="0">
                <a:latin typeface="Lucida Console" panose="020B0609040504020204" pitchFamily="49" charset="0"/>
              </a:rPr>
              <a:t>",</a:t>
            </a:r>
          </a:p>
          <a:p>
            <a:r>
              <a:rPr lang="en-US" dirty="0">
                <a:latin typeface="Lucida Console" panose="020B0609040504020204" pitchFamily="49" charset="0"/>
              </a:rPr>
              <a:t>"expires_in":3599,</a:t>
            </a:r>
          </a:p>
          <a:p>
            <a:r>
              <a:rPr lang="en-US" dirty="0">
                <a:latin typeface="Lucida Console" panose="020B0609040504020204" pitchFamily="49" charset="0"/>
              </a:rPr>
              <a:t>"ext_expires_in":262800,</a:t>
            </a:r>
          </a:p>
          <a:p>
            <a:r>
              <a:rPr lang="en-US" dirty="0">
                <a:latin typeface="Lucida Console" panose="020B060904050402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MSAL Library with server to server</a:t>
            </a:r>
          </a:p>
        </p:txBody>
      </p:sp>
      <p:sp>
        <p:nvSpPr>
          <p:cNvPr id="3" name="Rectangle 2"/>
          <p:cNvSpPr/>
          <p:nvPr/>
        </p:nvSpPr>
        <p:spPr>
          <a:xfrm>
            <a:off x="702526" y="1651925"/>
            <a:ext cx="11374244" cy="4524315"/>
          </a:xfrm>
          <a:prstGeom prst="rect">
            <a:avLst/>
          </a:prstGeom>
          <a:ln>
            <a:solidFill>
              <a:schemeClr val="tx1"/>
            </a:solidFill>
          </a:ln>
        </p:spPr>
        <p:txBody>
          <a:bodyPr wrap="square">
            <a:spAutoFit/>
          </a:bodyPr>
          <a:lstStyle/>
          <a:p>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daemonClient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clientId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String</a:t>
            </a:r>
            <a:r>
              <a:rPr lang="en-US" dirty="0" err="1">
                <a:solidFill>
                  <a:srgbClr val="000000"/>
                </a:solidFill>
                <a:latin typeface="Consolas" panose="020B0609020204030204" pitchFamily="49" charset="0"/>
              </a:rPr>
              <a:t>.Format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authorityFormat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tenantId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replyUri</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ClientCredential</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clientSecret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appTokenCache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AuthenticationResult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daemonClient.AcquireTokenForClientAsync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msGraphScope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Query for list of users in the tenant</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 client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 request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HttpMethod</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msGraphQuery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request.Headers.Authorization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AuthenticationHeaderValue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"Bearer"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authResult.AccessToken</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HttpResponseMessage</a:t>
            </a:r>
            <a:r>
              <a:rPr lang="en-US" dirty="0">
                <a:solidFill>
                  <a:srgbClr val="000000"/>
                </a:solidFill>
                <a:latin typeface="Consolas" panose="020B0609020204030204" pitchFamily="49" charset="0"/>
              </a:rPr>
              <a:t> response = </a:t>
            </a:r>
            <a:r>
              <a:rPr lang="en-US" dirty="0" err="1">
                <a:solidFill>
                  <a:srgbClr val="000000"/>
                </a:solidFill>
                <a:latin typeface="Consolas" panose="020B0609020204030204" pitchFamily="49" charset="0"/>
              </a:rPr>
              <a:t>client.SendAsync</a:t>
            </a:r>
            <a:r>
              <a:rPr lang="en-US" dirty="0">
                <a:solidFill>
                  <a:srgbClr val="000000"/>
                </a:solidFill>
                <a:latin typeface="Consolas" panose="020B0609020204030204" pitchFamily="49" charset="0"/>
              </a:rPr>
              <a:t>(request).</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0620650" y="4960114"/>
            <a:ext cx="1579701" cy="3277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Validates </a:t>
            </a:r>
            <a:r>
              <a:rPr lang="en-US" sz="1200" dirty="0" err="1">
                <a:solidFill>
                  <a:schemeClr val="tx1"/>
                </a:solidFill>
                <a:ea typeface="Segoe UI" pitchFamily="34" charset="0"/>
                <a:cs typeface="Segoe UI" pitchFamily="34" charset="0"/>
              </a:rPr>
              <a:t>id_token</a:t>
            </a:r>
            <a:endParaRPr lang="en-US" sz="1200" dirty="0">
              <a:solidFill>
                <a:schemeClr val="tx1"/>
              </a:solidFill>
              <a:ea typeface="Segoe UI" pitchFamily="34" charset="0"/>
              <a:cs typeface="Segoe UI" pitchFamily="34" charset="0"/>
            </a:endParaRPr>
          </a:p>
        </p:txBody>
      </p:sp>
      <p:sp>
        <p:nvSpPr>
          <p:cNvPr id="45" name="Rectangle 44"/>
          <p:cNvSpPr/>
          <p:nvPr/>
        </p:nvSpPr>
        <p:spPr bwMode="auto">
          <a:xfrm>
            <a:off x="2198092" y="3207079"/>
            <a:ext cx="1814391" cy="3277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Validates </a:t>
            </a:r>
            <a:r>
              <a:rPr lang="en-US" sz="1200" dirty="0" err="1">
                <a:solidFill>
                  <a:schemeClr val="tx1"/>
                </a:solidFill>
                <a:ea typeface="Segoe UI" pitchFamily="34" charset="0"/>
                <a:cs typeface="Segoe UI" pitchFamily="34" charset="0"/>
              </a:rPr>
              <a:t>id_token</a:t>
            </a:r>
            <a:r>
              <a:rPr lang="en-US" sz="1200" dirty="0">
                <a:solidFill>
                  <a:schemeClr val="tx1"/>
                </a:solidFill>
                <a:ea typeface="Segoe UI" pitchFamily="34" charset="0"/>
                <a:cs typeface="Segoe UI" pitchFamily="34" charset="0"/>
              </a:rPr>
              <a:t>, sets session cookie</a:t>
            </a:r>
          </a:p>
        </p:txBody>
      </p:sp>
      <p:sp>
        <p:nvSpPr>
          <p:cNvPr id="56" name="Rectangle 55"/>
          <p:cNvSpPr/>
          <p:nvPr/>
        </p:nvSpPr>
        <p:spPr bwMode="auto">
          <a:xfrm>
            <a:off x="5063378" y="2290453"/>
            <a:ext cx="1814391" cy="22713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Sign in, consent</a:t>
            </a:r>
          </a:p>
        </p:txBody>
      </p:sp>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25" name="Rectangle 24"/>
          <p:cNvSpPr/>
          <p:nvPr/>
        </p:nvSpPr>
        <p:spPr bwMode="auto">
          <a:xfrm>
            <a:off x="1407191" y="1440563"/>
            <a:ext cx="1549868"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2296"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50571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014600"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216790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211373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Arrow Connector 71"/>
          <p:cNvCxnSpPr/>
          <p:nvPr/>
        </p:nvCxnSpPr>
        <p:spPr>
          <a:xfrm flipV="1">
            <a:off x="754122" y="2163128"/>
            <a:ext cx="4226513" cy="164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2204273" y="3857617"/>
            <a:ext cx="4911175" cy="11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814684" y="2597845"/>
            <a:ext cx="4165951" cy="756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109837" y="2488536"/>
            <a:ext cx="231749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id_token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authorization_code</a:t>
            </a:r>
            <a:endParaRPr lang="en-US" sz="1200" dirty="0">
              <a:gradFill>
                <a:gsLst>
                  <a:gs pos="2917">
                    <a:schemeClr val="tx1"/>
                  </a:gs>
                  <a:gs pos="30000">
                    <a:schemeClr val="tx1"/>
                  </a:gs>
                </a:gsLst>
                <a:lin ang="5400000" scaled="0"/>
              </a:gradFill>
            </a:endParaRPr>
          </a:p>
        </p:txBody>
      </p:sp>
      <p:cxnSp>
        <p:nvCxnSpPr>
          <p:cNvPr id="88" name="Straight Arrow Connector 87"/>
          <p:cNvCxnSpPr/>
          <p:nvPr/>
        </p:nvCxnSpPr>
        <p:spPr>
          <a:xfrm>
            <a:off x="730538" y="3018073"/>
            <a:ext cx="1379299" cy="2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68677" y="2905265"/>
            <a:ext cx="1153864" cy="1064907"/>
          </a:xfrm>
          <a:prstGeom prst="rect">
            <a:avLst/>
          </a:prstGeom>
          <a:noFill/>
        </p:spPr>
        <p:txBody>
          <a:bodyPr wrap="square" lIns="182880" tIns="146304" rIns="182880" bIns="146304" rtlCol="0" anchor="ctr">
            <a:spAutoFit/>
          </a:bodyPr>
          <a:lstStyle/>
          <a:p>
            <a:pPr>
              <a:lnSpc>
                <a:spcPct val="90000"/>
              </a:lnSpc>
              <a:spcAft>
                <a:spcPts val="600"/>
              </a:spcAft>
            </a:pPr>
            <a:r>
              <a:rPr lang="en-US" sz="1000" dirty="0">
                <a:gradFill>
                  <a:gsLst>
                    <a:gs pos="2917">
                      <a:schemeClr val="tx1"/>
                    </a:gs>
                    <a:gs pos="30000">
                      <a:schemeClr val="tx1"/>
                    </a:gs>
                  </a:gsLst>
                  <a:lin ang="5400000" scaled="0"/>
                </a:gradFill>
              </a:rPr>
              <a:t>Redirects to </a:t>
            </a:r>
            <a:r>
              <a:rPr lang="en-US" sz="1000" dirty="0" err="1">
                <a:gradFill>
                  <a:gsLst>
                    <a:gs pos="2917">
                      <a:schemeClr val="tx1"/>
                    </a:gs>
                    <a:gs pos="30000">
                      <a:schemeClr val="tx1"/>
                    </a:gs>
                  </a:gsLst>
                  <a:lin ang="5400000" scaled="0"/>
                </a:gradFill>
              </a:rPr>
              <a:t>RedirectURI</a:t>
            </a:r>
            <a:endParaRPr lang="en-US" sz="1000" dirty="0">
              <a:gradFill>
                <a:gsLst>
                  <a:gs pos="2917">
                    <a:schemeClr val="tx1"/>
                  </a:gs>
                  <a:gs pos="30000">
                    <a:schemeClr val="tx1"/>
                  </a:gs>
                </a:gsLst>
                <a:lin ang="5400000" scaled="0"/>
              </a:gradFill>
            </a:endParaRPr>
          </a:p>
          <a:p>
            <a:pPr>
              <a:lnSpc>
                <a:spcPct val="90000"/>
              </a:lnSpc>
              <a:spcAft>
                <a:spcPts val="600"/>
              </a:spcAft>
            </a:pPr>
            <a:r>
              <a:rPr lang="en-US" sz="1000" dirty="0" err="1">
                <a:gradFill>
                  <a:gsLst>
                    <a:gs pos="2917">
                      <a:schemeClr val="tx1"/>
                    </a:gs>
                    <a:gs pos="30000">
                      <a:schemeClr val="tx1"/>
                    </a:gs>
                  </a:gsLst>
                  <a:lin ang="5400000" scaled="0"/>
                </a:gradFill>
              </a:rPr>
              <a:t>id_token</a:t>
            </a:r>
            <a:r>
              <a:rPr lang="en-US" sz="1000" dirty="0">
                <a:gradFill>
                  <a:gsLst>
                    <a:gs pos="2917">
                      <a:schemeClr val="tx1"/>
                    </a:gs>
                    <a:gs pos="30000">
                      <a:schemeClr val="tx1"/>
                    </a:gs>
                  </a:gsLst>
                  <a:lin ang="5400000" scaled="0"/>
                </a:gradFill>
              </a:rPr>
              <a:t>, </a:t>
            </a:r>
            <a:r>
              <a:rPr lang="en-US" sz="1000" dirty="0" err="1">
                <a:gradFill>
                  <a:gsLst>
                    <a:gs pos="2917">
                      <a:schemeClr val="tx1"/>
                    </a:gs>
                    <a:gs pos="30000">
                      <a:schemeClr val="tx1"/>
                    </a:gs>
                  </a:gsLst>
                  <a:lin ang="5400000" scaled="0"/>
                </a:gradFill>
              </a:rPr>
              <a:t>authorization_code</a:t>
            </a:r>
            <a:endParaRPr lang="en-US" sz="1000" dirty="0">
              <a:gradFill>
                <a:gsLst>
                  <a:gs pos="2917">
                    <a:schemeClr val="tx1"/>
                  </a:gs>
                  <a:gs pos="30000">
                    <a:schemeClr val="tx1"/>
                  </a:gs>
                </a:gsLst>
                <a:lin ang="5400000" scaled="0"/>
              </a:gradFill>
            </a:endParaRPr>
          </a:p>
        </p:txBody>
      </p:sp>
      <p:sp>
        <p:nvSpPr>
          <p:cNvPr id="98" name="TextBox 97"/>
          <p:cNvSpPr txBox="1"/>
          <p:nvPr/>
        </p:nvSpPr>
        <p:spPr>
          <a:xfrm>
            <a:off x="5250781" y="3511569"/>
            <a:ext cx="3121688"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grant_type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authorization_code&amp;code</a:t>
            </a:r>
            <a:r>
              <a:rPr lang="en-US" sz="1200" dirty="0">
                <a:gradFill>
                  <a:gsLst>
                    <a:gs pos="2917">
                      <a:schemeClr val="tx1"/>
                    </a:gs>
                    <a:gs pos="30000">
                      <a:schemeClr val="tx1"/>
                    </a:gs>
                  </a:gsLst>
                  <a:lin ang="5400000" scaled="0"/>
                </a:gradFill>
              </a:rPr>
              <a:t>=</a:t>
            </a:r>
          </a:p>
        </p:txBody>
      </p:sp>
      <p:cxnSp>
        <p:nvCxnSpPr>
          <p:cNvPr id="99" name="Straight Arrow Connector 98"/>
          <p:cNvCxnSpPr/>
          <p:nvPr/>
        </p:nvCxnSpPr>
        <p:spPr>
          <a:xfrm>
            <a:off x="2198092" y="4086475"/>
            <a:ext cx="4928195" cy="815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133946" y="3985983"/>
            <a:ext cx="2885085"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id_token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access_token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refresh_token</a:t>
            </a:r>
            <a:endParaRPr lang="en-US" sz="1200" dirty="0">
              <a:gradFill>
                <a:gsLst>
                  <a:gs pos="2917">
                    <a:schemeClr val="tx1"/>
                  </a:gs>
                  <a:gs pos="30000">
                    <a:schemeClr val="tx1"/>
                  </a:gs>
                </a:gsLst>
                <a:lin ang="5400000" scaled="0"/>
              </a:gradFill>
            </a:endParaRPr>
          </a:p>
        </p:txBody>
      </p:sp>
      <p:cxnSp>
        <p:nvCxnSpPr>
          <p:cNvPr id="33" name="Straight Arrow Connector 32"/>
          <p:cNvCxnSpPr/>
          <p:nvPr/>
        </p:nvCxnSpPr>
        <p:spPr>
          <a:xfrm>
            <a:off x="2182125" y="4832449"/>
            <a:ext cx="8296049" cy="45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69019" y="4500169"/>
            <a:ext cx="1828578"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(id token)</a:t>
            </a:r>
          </a:p>
        </p:txBody>
      </p:sp>
      <p:cxnSp>
        <p:nvCxnSpPr>
          <p:cNvPr id="35" name="Straight Connector 34"/>
          <p:cNvCxnSpPr>
            <a:cxnSpLocks/>
          </p:cNvCxnSpPr>
          <p:nvPr/>
        </p:nvCxnSpPr>
        <p:spPr>
          <a:xfrm>
            <a:off x="7194924"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7152329"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115030"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/common/OAuth/v2.0/authorize</a:t>
            </a:r>
          </a:p>
        </p:txBody>
      </p:sp>
      <p:sp>
        <p:nvSpPr>
          <p:cNvPr id="38" name="Rectangle 37"/>
          <p:cNvSpPr/>
          <p:nvPr/>
        </p:nvSpPr>
        <p:spPr bwMode="auto">
          <a:xfrm>
            <a:off x="5987590" y="1460634"/>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/common/OAuth/v2.0/token</a:t>
            </a:r>
          </a:p>
        </p:txBody>
      </p:sp>
      <p:sp>
        <p:nvSpPr>
          <p:cNvPr id="53" name="TextBox 52"/>
          <p:cNvSpPr txBox="1"/>
          <p:nvPr/>
        </p:nvSpPr>
        <p:spPr>
          <a:xfrm>
            <a:off x="2976027" y="1826104"/>
            <a:ext cx="2731710"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response_type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code&amp;client_id</a:t>
            </a:r>
            <a:r>
              <a:rPr lang="en-US" sz="1200" dirty="0">
                <a:gradFill>
                  <a:gsLst>
                    <a:gs pos="2917">
                      <a:schemeClr val="tx1"/>
                    </a:gs>
                    <a:gs pos="30000">
                      <a:schemeClr val="tx1"/>
                    </a:gs>
                  </a:gsLst>
                  <a:lin ang="5400000" scaled="0"/>
                </a:gradFill>
              </a:rPr>
              <a:t>=…</a:t>
            </a:r>
          </a:p>
        </p:txBody>
      </p:sp>
      <p:cxnSp>
        <p:nvCxnSpPr>
          <p:cNvPr id="54" name="Straight Arrow Connector 53"/>
          <p:cNvCxnSpPr/>
          <p:nvPr/>
        </p:nvCxnSpPr>
        <p:spPr>
          <a:xfrm flipV="1">
            <a:off x="2198092" y="5472892"/>
            <a:ext cx="8377012" cy="982"/>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88827" y="5380195"/>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cxnSp>
        <p:nvCxnSpPr>
          <p:cNvPr id="40" name="Straight Connector 39"/>
          <p:cNvCxnSpPr>
            <a:cxnSpLocks/>
          </p:cNvCxnSpPr>
          <p:nvPr/>
        </p:nvCxnSpPr>
        <p:spPr>
          <a:xfrm>
            <a:off x="691720"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637549"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87998" y="1456102"/>
            <a:ext cx="1206459"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Browser</a:t>
            </a: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1089764" y="1235106"/>
            <a:ext cx="10484285" cy="1754326"/>
          </a:xfrm>
          <a:prstGeom prst="rect">
            <a:avLst/>
          </a:prstGeom>
          <a:ln>
            <a:solidFill>
              <a:schemeClr val="tx1"/>
            </a:solidFill>
          </a:ln>
        </p:spPr>
        <p:txBody>
          <a:bodyPr wrap="square">
            <a:spAutoFit/>
          </a:bodyPr>
          <a:lstStyle/>
          <a:p>
            <a:r>
              <a:rPr lang="en-US" dirty="0">
                <a:latin typeface="Lucida Console" panose="020B0609040504020204" pitchFamily="49" charset="0"/>
              </a:rPr>
              <a:t>GET https://login.microsoftonline.com/common/oauth2/v2.0/authorize</a:t>
            </a:r>
          </a:p>
          <a:p>
            <a:r>
              <a:rPr lang="en-US" dirty="0">
                <a:latin typeface="Lucida Console" panose="020B0609040504020204" pitchFamily="49" charset="0"/>
              </a:rPr>
              <a:t>?</a:t>
            </a:r>
            <a:r>
              <a:rPr lang="en-US" dirty="0" err="1">
                <a:latin typeface="Lucida Console" panose="020B0609040504020204" pitchFamily="49" charset="0"/>
              </a:rPr>
              <a:t>client_id</a:t>
            </a:r>
            <a:r>
              <a:rPr lang="en-US" dirty="0">
                <a:latin typeface="Lucida Console" panose="020B0609040504020204" pitchFamily="49" charset="0"/>
              </a:rPr>
              <a:t>=cae0f9e6-1e83-4958-864e-53146ae484f4</a:t>
            </a:r>
          </a:p>
          <a:p>
            <a:r>
              <a:rPr lang="en-US" dirty="0">
                <a:latin typeface="Lucida Console" panose="020B0609040504020204" pitchFamily="49" charset="0"/>
              </a:rPr>
              <a:t>&amp;</a:t>
            </a:r>
            <a:r>
              <a:rPr lang="en-US" dirty="0" err="1">
                <a:latin typeface="Lucida Console" panose="020B0609040504020204" pitchFamily="49" charset="0"/>
              </a:rPr>
              <a:t>redirect_uri</a:t>
            </a:r>
            <a:r>
              <a:rPr lang="en-US" dirty="0">
                <a:latin typeface="Lucida Console" panose="020B0609040504020204" pitchFamily="49" charset="0"/>
              </a:rPr>
              <a:t>=https%3a%2f%2flocalhost%3a44316%2f</a:t>
            </a:r>
          </a:p>
          <a:p>
            <a:r>
              <a:rPr lang="en-US" dirty="0">
                <a:latin typeface="Lucida Console" panose="020B0609040504020204" pitchFamily="49" charset="0"/>
              </a:rPr>
              <a:t>&amp;</a:t>
            </a:r>
            <a:r>
              <a:rPr lang="en-US" dirty="0" err="1">
                <a:latin typeface="Lucida Console" panose="020B0609040504020204" pitchFamily="49" charset="0"/>
              </a:rPr>
              <a:t>response_mode</a:t>
            </a:r>
            <a:r>
              <a:rPr lang="en-US" dirty="0">
                <a:latin typeface="Lucida Console" panose="020B0609040504020204" pitchFamily="49" charset="0"/>
              </a:rPr>
              <a:t>=</a:t>
            </a:r>
            <a:r>
              <a:rPr lang="en-US" dirty="0" err="1">
                <a:latin typeface="Lucida Console" panose="020B0609040504020204" pitchFamily="49" charset="0"/>
              </a:rPr>
              <a:t>form_post</a:t>
            </a:r>
            <a:endParaRPr lang="en-US" dirty="0">
              <a:latin typeface="Lucida Console" panose="020B0609040504020204" pitchFamily="49" charset="0"/>
            </a:endParaRPr>
          </a:p>
          <a:p>
            <a:r>
              <a:rPr lang="en-US" dirty="0">
                <a:latin typeface="Lucida Console" panose="020B0609040504020204" pitchFamily="49" charset="0"/>
              </a:rPr>
              <a:t>&amp;</a:t>
            </a:r>
            <a:r>
              <a:rPr lang="en-US" dirty="0" err="1">
                <a:latin typeface="Lucida Console" panose="020B0609040504020204" pitchFamily="49" charset="0"/>
              </a:rPr>
              <a:t>response_type</a:t>
            </a:r>
            <a:r>
              <a:rPr lang="en-US" dirty="0">
                <a:latin typeface="Lucida Console" panose="020B0609040504020204" pitchFamily="49" charset="0"/>
              </a:rPr>
              <a:t>=</a:t>
            </a:r>
            <a:r>
              <a:rPr lang="en-US" dirty="0" err="1">
                <a:latin typeface="Lucida Console" panose="020B0609040504020204" pitchFamily="49" charset="0"/>
              </a:rPr>
              <a:t>id_token</a:t>
            </a:r>
            <a:endParaRPr lang="en-US" dirty="0">
              <a:latin typeface="Lucida Console" panose="020B0609040504020204" pitchFamily="49" charset="0"/>
            </a:endParaRPr>
          </a:p>
          <a:p>
            <a:r>
              <a:rPr lang="en-US" dirty="0">
                <a:latin typeface="Lucida Console" panose="020B0609040504020204" pitchFamily="49" charset="0"/>
              </a:rPr>
              <a:t>&amp;scope=</a:t>
            </a:r>
            <a:r>
              <a:rPr lang="en-US" dirty="0" err="1">
                <a:latin typeface="Lucida Console" panose="020B0609040504020204" pitchFamily="49" charset="0"/>
              </a:rPr>
              <a:t>openid+profile</a:t>
            </a:r>
            <a:endParaRPr lang="en-US" dirty="0">
              <a:latin typeface="Lucida Console" panose="020B0609040504020204" pitchFamily="49" charset="0"/>
            </a:endParaRPr>
          </a:p>
        </p:txBody>
      </p:sp>
      <p:sp>
        <p:nvSpPr>
          <p:cNvPr id="5" name="TextBox 4"/>
          <p:cNvSpPr txBox="1"/>
          <p:nvPr/>
        </p:nvSpPr>
        <p:spPr>
          <a:xfrm>
            <a:off x="1089764" y="3306871"/>
            <a:ext cx="10484285" cy="3480953"/>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dirty="0">
                <a:latin typeface="Lucida Console" panose="020B0609040504020204" pitchFamily="49" charset="0"/>
              </a:rPr>
              <a:t>&lt;html&gt;&lt;head&gt;&lt;title&gt;Working...&lt;/title&gt;&lt;/head&gt;</a:t>
            </a:r>
          </a:p>
          <a:p>
            <a:pPr>
              <a:lnSpc>
                <a:spcPct val="90000"/>
              </a:lnSpc>
              <a:spcAft>
                <a:spcPts val="600"/>
              </a:spcAft>
            </a:pPr>
            <a:r>
              <a:rPr lang="en-US" dirty="0">
                <a:latin typeface="Lucida Console" panose="020B0609040504020204" pitchFamily="49" charset="0"/>
              </a:rPr>
              <a:t>&lt;body&gt;</a:t>
            </a:r>
          </a:p>
          <a:p>
            <a:pPr>
              <a:lnSpc>
                <a:spcPct val="90000"/>
              </a:lnSpc>
              <a:spcAft>
                <a:spcPts val="600"/>
              </a:spcAft>
            </a:pPr>
            <a:r>
              <a:rPr lang="en-US" dirty="0">
                <a:latin typeface="Lucida Console" panose="020B0609040504020204" pitchFamily="49" charset="0"/>
              </a:rPr>
              <a:t>&lt;form method="POST" name="</a:t>
            </a:r>
            <a:r>
              <a:rPr lang="en-US" dirty="0" err="1">
                <a:latin typeface="Lucida Console" panose="020B0609040504020204" pitchFamily="49" charset="0"/>
              </a:rPr>
              <a:t>hiddenform</a:t>
            </a:r>
            <a:r>
              <a:rPr lang="en-US" dirty="0">
                <a:latin typeface="Lucida Console" panose="020B0609040504020204" pitchFamily="49" charset="0"/>
              </a:rPr>
              <a:t>" </a:t>
            </a:r>
          </a:p>
          <a:p>
            <a:pPr>
              <a:lnSpc>
                <a:spcPct val="90000"/>
              </a:lnSpc>
              <a:spcAft>
                <a:spcPts val="600"/>
              </a:spcAft>
            </a:pPr>
            <a:r>
              <a:rPr lang="en-US" dirty="0">
                <a:latin typeface="Lucida Console" panose="020B0609040504020204" pitchFamily="49" charset="0"/>
              </a:rPr>
              <a:t>   action="https://localhost:44316/"&gt;</a:t>
            </a:r>
          </a:p>
          <a:p>
            <a:pPr>
              <a:lnSpc>
                <a:spcPct val="90000"/>
              </a:lnSpc>
              <a:spcAft>
                <a:spcPts val="600"/>
              </a:spcAft>
            </a:pPr>
            <a:r>
              <a:rPr lang="en-US" dirty="0">
                <a:latin typeface="Lucida Console" panose="020B0609040504020204" pitchFamily="49" charset="0"/>
              </a:rPr>
              <a:t>&lt;input type="hidden" name="</a:t>
            </a:r>
            <a:r>
              <a:rPr lang="en-US" dirty="0" err="1">
                <a:latin typeface="Lucida Console" panose="020B0609040504020204" pitchFamily="49" charset="0"/>
              </a:rPr>
              <a:t>id_token</a:t>
            </a:r>
            <a:r>
              <a:rPr lang="en-US" dirty="0">
                <a:latin typeface="Lucida Console" panose="020B0609040504020204" pitchFamily="49" charset="0"/>
              </a:rPr>
              <a:t>" </a:t>
            </a:r>
          </a:p>
          <a:p>
            <a:pPr>
              <a:lnSpc>
                <a:spcPct val="90000"/>
              </a:lnSpc>
              <a:spcAft>
                <a:spcPts val="600"/>
              </a:spcAft>
            </a:pPr>
            <a:r>
              <a:rPr lang="en-US" dirty="0">
                <a:latin typeface="Lucida Console" panose="020B0609040504020204" pitchFamily="49" charset="0"/>
              </a:rPr>
              <a:t>   value="eyJ0eXAiOh…JrhVUBqI-7prByC5-NAvmjI5Q" /&gt;</a:t>
            </a:r>
          </a:p>
          <a:p>
            <a:pPr>
              <a:lnSpc>
                <a:spcPct val="90000"/>
              </a:lnSpc>
              <a:spcAft>
                <a:spcPts val="600"/>
              </a:spcAft>
            </a:pPr>
            <a:r>
              <a:rPr lang="en-US" dirty="0">
                <a:latin typeface="Lucida Console" panose="020B0609040504020204" pitchFamily="49" charset="0"/>
              </a:rPr>
              <a:t>&lt;/form&gt;</a:t>
            </a:r>
          </a:p>
          <a:p>
            <a:pPr>
              <a:lnSpc>
                <a:spcPct val="90000"/>
              </a:lnSpc>
              <a:spcAft>
                <a:spcPts val="600"/>
              </a:spcAft>
            </a:pPr>
            <a:r>
              <a:rPr lang="en-US" dirty="0">
                <a:latin typeface="Lucida Console" panose="020B0609040504020204" pitchFamily="49" charset="0"/>
              </a:rPr>
              <a:t>&lt;script language="</a:t>
            </a:r>
            <a:r>
              <a:rPr lang="en-US" dirty="0" err="1">
                <a:latin typeface="Lucida Console" panose="020B0609040504020204" pitchFamily="49" charset="0"/>
              </a:rPr>
              <a:t>javascript</a:t>
            </a:r>
            <a:r>
              <a:rPr lang="en-US" dirty="0">
                <a:latin typeface="Lucida Console" panose="020B0609040504020204" pitchFamily="49" charset="0"/>
              </a:rPr>
              <a:t>"&gt;</a:t>
            </a:r>
            <a:r>
              <a:rPr lang="en-US" dirty="0" err="1">
                <a:latin typeface="Lucida Console" panose="020B0609040504020204" pitchFamily="49" charset="0"/>
              </a:rPr>
              <a:t>document.forms</a:t>
            </a:r>
            <a:r>
              <a:rPr lang="en-US" dirty="0">
                <a:latin typeface="Lucida Console" panose="020B0609040504020204" pitchFamily="49" charset="0"/>
              </a:rPr>
              <a:t>[0].submit();&lt;/script&gt;</a:t>
            </a:r>
          </a:p>
          <a:p>
            <a:pPr>
              <a:lnSpc>
                <a:spcPct val="90000"/>
              </a:lnSpc>
              <a:spcAft>
                <a:spcPts val="600"/>
              </a:spcAft>
            </a:pPr>
            <a:r>
              <a:rPr lang="en-US" dirty="0">
                <a:latin typeface="Lucida Console" panose="020B0609040504020204" pitchFamily="49" charset="0"/>
              </a:rPr>
              <a:t>&lt;/body&gt;&lt;/html&gt;</a:t>
            </a:r>
          </a:p>
          <a:p>
            <a:pPr>
              <a:lnSpc>
                <a:spcPct val="90000"/>
              </a:lnSpc>
              <a:spcAft>
                <a:spcPts val="600"/>
              </a:spcAft>
            </a:pPr>
            <a:endParaRPr lang="en-US" dirty="0" err="1">
              <a:latin typeface="Lucida Console" panose="020B0609040504020204" pitchFamily="49" charset="0"/>
            </a:endParaRP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465138" y="1396140"/>
            <a:ext cx="11383183" cy="5355312"/>
          </a:xfrm>
          <a:prstGeom prst="rect">
            <a:avLst/>
          </a:prstGeom>
          <a:ln>
            <a:solidFill>
              <a:schemeClr val="tx1"/>
            </a:solidFill>
          </a:ln>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ConfigureAuth</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IAppBuilder</a:t>
            </a:r>
            <a:r>
              <a:rPr lang="en-US" dirty="0">
                <a:solidFill>
                  <a:srgbClr val="000000"/>
                </a:solidFill>
                <a:latin typeface="Consolas" panose="020B0609020204030204" pitchFamily="49" charset="0"/>
              </a:rPr>
              <a:t> app)</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app.SetDefaultSignInAsAuthenticationType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CookieAuthenticationDefaults</a:t>
            </a:r>
            <a:r>
              <a:rPr lang="en-US" dirty="0" err="1">
                <a:solidFill>
                  <a:srgbClr val="000000"/>
                </a:solidFill>
                <a:latin typeface="Consolas" panose="020B0609020204030204" pitchFamily="49" charset="0"/>
              </a:rPr>
              <a:t>.AuthenticationType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app.UseCookieAuthentication</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CookieAuthenticationOptions</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app.UseOpenIdConnectAuthentication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OpenIdConnectAuthenticationOptions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ClientId</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appId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Authority = </a:t>
            </a:r>
            <a:r>
              <a:rPr lang="en-US" dirty="0">
                <a:solidFill>
                  <a:srgbClr val="A31515"/>
                </a:solidFill>
                <a:latin typeface="Consolas" panose="020B0609020204030204" pitchFamily="49" charset="0"/>
              </a:rPr>
              <a:t>"https://login.microsoftonline.com/common/v2.0"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PostLogoutRedirectUri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redirectUri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RedirectUri</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redirectUri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Scope =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openid</a:t>
            </a:r>
            <a:r>
              <a:rPr lang="en-US" dirty="0">
                <a:solidFill>
                  <a:srgbClr val="A31515"/>
                </a:solidFill>
                <a:latin typeface="Consolas" panose="020B0609020204030204" pitchFamily="49" charset="0"/>
              </a:rPr>
              <a:t> email profile </a:t>
            </a:r>
            <a:r>
              <a:rPr lang="en-US" dirty="0" err="1">
                <a:solidFill>
                  <a:srgbClr val="A31515"/>
                </a:solidFill>
                <a:latin typeface="Consolas" panose="020B0609020204030204" pitchFamily="49" charset="0"/>
              </a:rPr>
              <a:t>offline_access</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graphScopes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TokenValidationParameters</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TokenValidationParameters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ValidateIssuer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false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62758" y="1435300"/>
            <a:ext cx="11737946" cy="5262979"/>
          </a:xfrm>
          <a:prstGeom prst="rect">
            <a:avLst/>
          </a:prstGeom>
          <a:ln>
            <a:solidFill>
              <a:schemeClr val="tx1"/>
            </a:solid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sz="quarter" idx="10"/>
          </p:nvPr>
        </p:nvSpPr>
        <p:spPr>
          <a:xfrm>
            <a:off x="465138" y="1919804"/>
            <a:ext cx="11533187" cy="1354217"/>
          </a:xfrm>
        </p:spPr>
        <p:txBody>
          <a:bodyPr/>
          <a:lstStyle/>
          <a:p>
            <a:pPr marL="342900" indent="-342900">
              <a:buFont typeface="Arial" panose="020B0604020202020204" pitchFamily="34" charset="0"/>
              <a:buChar char="•"/>
            </a:pPr>
            <a:r>
              <a:rPr lang="en-US" dirty="0"/>
              <a:t>New endpoint for AAD provides converged authentication for personal accounts as well as work or school accounts.</a:t>
            </a:r>
          </a:p>
          <a:p>
            <a:pPr marL="342900" indent="-342900">
              <a:buFont typeface="Arial" panose="020B0604020202020204" pitchFamily="34" charset="0"/>
              <a:buChar char="•"/>
            </a:pPr>
            <a:r>
              <a:rPr lang="en-US" dirty="0"/>
              <a:t>New MSAL libraries simplify applications that have multiple platform components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342136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 .NET console application using Microsoft Graph</a:t>
            </a:r>
            <a:br>
              <a:rPr lang="en-US" dirty="0"/>
            </a:br>
            <a:endParaRPr lang="en-US" dirty="0"/>
          </a:p>
        </p:txBody>
      </p:sp>
      <p:sp>
        <p:nvSpPr>
          <p:cNvPr id="5" name="Text Placeholder 4"/>
          <p:cNvSpPr>
            <a:spLocks noGrp="1"/>
          </p:cNvSpPr>
          <p:nvPr>
            <p:ph type="body" sz="quarter" idx="10"/>
          </p:nvPr>
        </p:nvSpPr>
        <p:spPr/>
        <p:txBody>
          <a:bodyPr/>
          <a:lstStyle/>
          <a:p>
            <a:r>
              <a:rPr lang="en-US" dirty="0"/>
              <a:t>Authorization code grant</a:t>
            </a:r>
          </a:p>
          <a:p>
            <a:r>
              <a:rPr lang="en-US" dirty="0"/>
              <a:t>Implicit grant</a:t>
            </a:r>
          </a:p>
          <a:p>
            <a:r>
              <a:rPr lang="en-US" dirty="0"/>
              <a:t>Client credentials grant</a:t>
            </a:r>
          </a:p>
          <a:p>
            <a:r>
              <a:rPr lang="en-US" dirty="0"/>
              <a:t>OpenID Connect</a:t>
            </a:r>
          </a:p>
          <a:p>
            <a:endParaRPr lang="en-US" dirty="0"/>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899478"/>
            <a:ext cx="9793984" cy="2701925"/>
          </a:xfrm>
        </p:spPr>
        <p:txBody>
          <a:bodyPr/>
          <a:lstStyle/>
          <a:p>
            <a:r>
              <a:rPr lang="en-US" dirty="0"/>
              <a:t>Protocols in the v2.0 endpoint</a:t>
            </a:r>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5063378" y="2290453"/>
            <a:ext cx="1814391" cy="22713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Sign in, consent</a:t>
            </a:r>
          </a:p>
        </p:txBody>
      </p:sp>
      <p:sp>
        <p:nvSpPr>
          <p:cNvPr id="3" name="Title 2"/>
          <p:cNvSpPr>
            <a:spLocks noGrp="1"/>
          </p:cNvSpPr>
          <p:nvPr>
            <p:ph type="title"/>
          </p:nvPr>
        </p:nvSpPr>
        <p:spPr>
          <a:xfrm>
            <a:off x="465138" y="632779"/>
            <a:ext cx="11533187" cy="410369"/>
          </a:xfrm>
        </p:spPr>
        <p:txBody>
          <a:bodyPr/>
          <a:lstStyle/>
          <a:p>
            <a:r>
              <a:rPr lang="en-US" dirty="0"/>
              <a:t>Mobile and native applications – authorization code grant and v2 endpoint</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2296"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50571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014600"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Arrow Connector 71"/>
          <p:cNvCxnSpPr/>
          <p:nvPr/>
        </p:nvCxnSpPr>
        <p:spPr>
          <a:xfrm>
            <a:off x="1777191" y="2157549"/>
            <a:ext cx="3203444"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827451" y="3879606"/>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807774" y="2587257"/>
            <a:ext cx="3172861"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759109" y="2488536"/>
            <a:ext cx="164051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authorization code</a:t>
            </a:r>
          </a:p>
        </p:txBody>
      </p:sp>
      <p:cxnSp>
        <p:nvCxnSpPr>
          <p:cNvPr id="88" name="Straight Arrow Connector 87"/>
          <p:cNvCxnSpPr/>
          <p:nvPr/>
        </p:nvCxnSpPr>
        <p:spPr>
          <a:xfrm flipV="1">
            <a:off x="1807774" y="3097647"/>
            <a:ext cx="5298691" cy="8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4094385" y="2763934"/>
            <a:ext cx="3233899"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grant_type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authorization_code&amp;code</a:t>
            </a:r>
            <a:r>
              <a:rPr lang="en-US" sz="1200" dirty="0">
                <a:gradFill>
                  <a:gsLst>
                    <a:gs pos="2917">
                      <a:schemeClr val="tx1"/>
                    </a:gs>
                    <a:gs pos="30000">
                      <a:schemeClr val="tx1"/>
                    </a:gs>
                  </a:gsLst>
                  <a:lin ang="5400000" scaled="0"/>
                </a:gradFill>
              </a:rPr>
              <a:t>=…</a:t>
            </a:r>
          </a:p>
        </p:txBody>
      </p:sp>
      <p:cxnSp>
        <p:nvCxnSpPr>
          <p:cNvPr id="90" name="Straight Arrow Connector 89"/>
          <p:cNvCxnSpPr/>
          <p:nvPr/>
        </p:nvCxnSpPr>
        <p:spPr>
          <a:xfrm>
            <a:off x="1807774" y="3268896"/>
            <a:ext cx="5308187"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24879" y="3186221"/>
            <a:ext cx="288027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refresh_token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id_token</a:t>
            </a:r>
            <a:endParaRPr lang="en-US" sz="1200" dirty="0">
              <a:gradFill>
                <a:gsLst>
                  <a:gs pos="2917">
                    <a:schemeClr val="tx1"/>
                  </a:gs>
                  <a:gs pos="30000">
                    <a:schemeClr val="tx1"/>
                  </a:gs>
                </a:gsLst>
                <a:lin ang="5400000" scaled="0"/>
              </a:gradFill>
            </a:endParaRPr>
          </a:p>
        </p:txBody>
      </p:sp>
      <p:sp>
        <p:nvSpPr>
          <p:cNvPr id="98" name="TextBox 97"/>
          <p:cNvSpPr txBox="1"/>
          <p:nvPr/>
        </p:nvSpPr>
        <p:spPr>
          <a:xfrm>
            <a:off x="6250358" y="3549851"/>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cxnSp>
        <p:nvCxnSpPr>
          <p:cNvPr id="99" name="Straight Arrow Connector 98"/>
          <p:cNvCxnSpPr/>
          <p:nvPr/>
        </p:nvCxnSpPr>
        <p:spPr>
          <a:xfrm>
            <a:off x="1899496" y="4047680"/>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45281" y="3962081"/>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sp>
        <p:nvSpPr>
          <p:cNvPr id="39" name="Rectangle 38">
            <a:extLst>
              <a:ext uri="{FF2B5EF4-FFF2-40B4-BE49-F238E27FC236}">
                <a16:creationId xmlns:a16="http://schemas.microsoft.com/office/drawing/2014/main" xmlns="" id="{BB07CD71-251E-41AD-9A47-F8F51816F66C}"/>
              </a:ext>
            </a:extLst>
          </p:cNvPr>
          <p:cNvSpPr/>
          <p:nvPr/>
        </p:nvSpPr>
        <p:spPr bwMode="auto">
          <a:xfrm>
            <a:off x="1675324" y="4530709"/>
            <a:ext cx="8958704" cy="395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Token expires</a:t>
            </a:r>
          </a:p>
        </p:txBody>
      </p:sp>
      <p:pic>
        <p:nvPicPr>
          <p:cNvPr id="2" name="Picture 1"/>
          <p:cNvPicPr>
            <a:picLocks noChangeAspect="1"/>
          </p:cNvPicPr>
          <p:nvPr/>
        </p:nvPicPr>
        <p:blipFill>
          <a:blip r:embed="rId3">
            <a:lum bright="70000" contrast="-70000"/>
          </a:blip>
          <a:stretch>
            <a:fillRect/>
          </a:stretch>
        </p:blipFill>
        <p:spPr>
          <a:xfrm>
            <a:off x="4964790" y="4551031"/>
            <a:ext cx="354750" cy="355200"/>
          </a:xfrm>
          <a:prstGeom prst="rect">
            <a:avLst/>
          </a:prstGeom>
        </p:spPr>
      </p:pic>
      <p:cxnSp>
        <p:nvCxnSpPr>
          <p:cNvPr id="28" name="Straight Arrow Connector 27"/>
          <p:cNvCxnSpPr/>
          <p:nvPr/>
        </p:nvCxnSpPr>
        <p:spPr>
          <a:xfrm>
            <a:off x="1836755" y="5309463"/>
            <a:ext cx="5278693" cy="24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76242" y="4962194"/>
            <a:ext cx="3425490"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grant_type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refresh_token&amp;refresh_token</a:t>
            </a:r>
            <a:r>
              <a:rPr lang="en-US" sz="1200" dirty="0">
                <a:gradFill>
                  <a:gsLst>
                    <a:gs pos="2917">
                      <a:schemeClr val="tx1"/>
                    </a:gs>
                    <a:gs pos="30000">
                      <a:schemeClr val="tx1"/>
                    </a:gs>
                  </a:gsLst>
                  <a:lin ang="5400000" scaled="0"/>
                </a:gradFill>
              </a:rPr>
              <a:t>=…</a:t>
            </a:r>
          </a:p>
        </p:txBody>
      </p:sp>
      <p:cxnSp>
        <p:nvCxnSpPr>
          <p:cNvPr id="31" name="Straight Arrow Connector 30"/>
          <p:cNvCxnSpPr/>
          <p:nvPr/>
        </p:nvCxnSpPr>
        <p:spPr>
          <a:xfrm>
            <a:off x="1829647" y="5489973"/>
            <a:ext cx="5322682" cy="9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46752" y="5407298"/>
            <a:ext cx="288027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refresh_token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id_token</a:t>
            </a:r>
            <a:endParaRPr lang="en-US" sz="1200" dirty="0">
              <a:gradFill>
                <a:gsLst>
                  <a:gs pos="2917">
                    <a:schemeClr val="tx1"/>
                  </a:gs>
                  <a:gs pos="30000">
                    <a:schemeClr val="tx1"/>
                  </a:gs>
                </a:gsLst>
                <a:lin ang="5400000" scaled="0"/>
              </a:gradFill>
            </a:endParaRPr>
          </a:p>
        </p:txBody>
      </p:sp>
      <p:cxnSp>
        <p:nvCxnSpPr>
          <p:cNvPr id="33" name="Straight Arrow Connector 32"/>
          <p:cNvCxnSpPr/>
          <p:nvPr/>
        </p:nvCxnSpPr>
        <p:spPr>
          <a:xfrm>
            <a:off x="1846112" y="6069998"/>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69019" y="5740243"/>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cxnSp>
        <p:nvCxnSpPr>
          <p:cNvPr id="35" name="Straight Connector 34"/>
          <p:cNvCxnSpPr>
            <a:cxnSpLocks/>
          </p:cNvCxnSpPr>
          <p:nvPr/>
        </p:nvCxnSpPr>
        <p:spPr>
          <a:xfrm>
            <a:off x="7194924"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7152329"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115030"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/common/OAuth/v2.0/authorize</a:t>
            </a:r>
          </a:p>
        </p:txBody>
      </p:sp>
      <p:sp>
        <p:nvSpPr>
          <p:cNvPr id="38" name="Rectangle 37"/>
          <p:cNvSpPr/>
          <p:nvPr/>
        </p:nvSpPr>
        <p:spPr bwMode="auto">
          <a:xfrm>
            <a:off x="5987590" y="1460634"/>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/common/OAuth/v2.0/token</a:t>
            </a:r>
          </a:p>
        </p:txBody>
      </p:sp>
      <p:sp>
        <p:nvSpPr>
          <p:cNvPr id="53" name="TextBox 52"/>
          <p:cNvSpPr txBox="1"/>
          <p:nvPr/>
        </p:nvSpPr>
        <p:spPr>
          <a:xfrm>
            <a:off x="2976027" y="1826104"/>
            <a:ext cx="2731710"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response_type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code&amp;client_id</a:t>
            </a:r>
            <a:r>
              <a:rPr lang="en-US" sz="1200" dirty="0">
                <a:gradFill>
                  <a:gsLst>
                    <a:gs pos="2917">
                      <a:schemeClr val="tx1"/>
                    </a:gs>
                    <a:gs pos="30000">
                      <a:schemeClr val="tx1"/>
                    </a:gs>
                  </a:gsLst>
                  <a:lin ang="5400000" scaled="0"/>
                </a:gradFill>
              </a:rPr>
              <a:t>=…</a:t>
            </a:r>
          </a:p>
        </p:txBody>
      </p:sp>
      <p:cxnSp>
        <p:nvCxnSpPr>
          <p:cNvPr id="54" name="Straight Arrow Connector 53"/>
          <p:cNvCxnSpPr/>
          <p:nvPr/>
        </p:nvCxnSpPr>
        <p:spPr>
          <a:xfrm>
            <a:off x="1943042" y="6279984"/>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88827" y="6194385"/>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spTree>
    <p:extLst>
      <p:ext uri="{BB962C8B-B14F-4D97-AF65-F5344CB8AC3E}">
        <p14:creationId xmlns:p14="http://schemas.microsoft.com/office/powerpoint/2010/main" val="38420992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MSAL with mobile and native applications</a:t>
            </a:r>
          </a:p>
        </p:txBody>
      </p:sp>
      <p:sp>
        <p:nvSpPr>
          <p:cNvPr id="5" name="Rectangle 4"/>
          <p:cNvSpPr/>
          <p:nvPr/>
        </p:nvSpPr>
        <p:spPr>
          <a:xfrm>
            <a:off x="465137" y="2164881"/>
            <a:ext cx="11533187" cy="4185761"/>
          </a:xfrm>
          <a:prstGeom prst="rect">
            <a:avLst/>
          </a:prstGeom>
          <a:ln>
            <a:solidFill>
              <a:schemeClr val="tx1"/>
            </a:solidFill>
          </a:ln>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clientId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GetTokenForUserAsync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User.Read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Mail.Send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AuthenticationResult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//Look in cache for a token for this user with the specified scopes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IdentityClientApp.AcquireTokenSilentAsync</a:t>
            </a:r>
            <a:r>
              <a:rPr lang="en-US" sz="1400" dirty="0">
                <a:solidFill>
                  <a:srgbClr val="000000"/>
                </a:solidFill>
                <a:latin typeface="Consolas" panose="020B0609020204030204" pitchFamily="49" charset="0"/>
              </a:rPr>
              <a:t>(scopes, </a:t>
            </a:r>
            <a:r>
              <a:rPr lang="en-US" sz="1400" dirty="0" err="1">
                <a:solidFill>
                  <a:srgbClr val="000000"/>
                </a:solidFill>
                <a:latin typeface="Consolas" panose="020B0609020204030204" pitchFamily="49" charset="0"/>
              </a:rPr>
              <a:t>IdentityClientApp.Users.First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catch</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Exception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//Acquire a refresh and access token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IdentityClientApp.AcquireTokenAsync</a:t>
            </a:r>
            <a:r>
              <a:rPr lang="en-US" sz="1400" dirty="0">
                <a:solidFill>
                  <a:srgbClr val="000000"/>
                </a:solidFill>
                <a:latin typeface="Consolas" panose="020B0609020204030204" pitchFamily="49" charset="0"/>
              </a:rPr>
              <a:t>(scopes);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39255513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6139508" y="2264971"/>
            <a:ext cx="1814391" cy="22713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Sign in, consent</a:t>
            </a:r>
          </a:p>
        </p:txBody>
      </p:sp>
      <p:sp>
        <p:nvSpPr>
          <p:cNvPr id="3" name="Title 2"/>
          <p:cNvSpPr>
            <a:spLocks noGrp="1"/>
          </p:cNvSpPr>
          <p:nvPr>
            <p:ph type="title"/>
          </p:nvPr>
        </p:nvSpPr>
        <p:spPr>
          <a:xfrm>
            <a:off x="465138" y="632779"/>
            <a:ext cx="11533187" cy="410369"/>
          </a:xfrm>
        </p:spPr>
        <p:txBody>
          <a:bodyPr/>
          <a:lstStyle/>
          <a:p>
            <a:r>
              <a:rPr lang="en-US" dirty="0"/>
              <a:t>JavaScript applications – implicit grant and v2 endpoint</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49022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1555" cy="4508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6146957" y="1763541"/>
            <a:ext cx="0" cy="49022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104362" y="1929418"/>
            <a:ext cx="78253" cy="4508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49022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89725" cy="4508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Arrow Connector 71"/>
          <p:cNvCxnSpPr/>
          <p:nvPr/>
        </p:nvCxnSpPr>
        <p:spPr>
          <a:xfrm>
            <a:off x="1777191" y="2157549"/>
            <a:ext cx="4343400"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827451" y="3378566"/>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807773" y="2549679"/>
            <a:ext cx="4343400"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759109" y="2450958"/>
            <a:ext cx="1246688"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endParaRPr lang="en-US" sz="1200" dirty="0">
              <a:gradFill>
                <a:gsLst>
                  <a:gs pos="2917">
                    <a:schemeClr val="tx1"/>
                  </a:gs>
                  <a:gs pos="30000">
                    <a:schemeClr val="tx1"/>
                  </a:gs>
                </a:gsLst>
                <a:lin ang="5400000" scaled="0"/>
              </a:gradFill>
            </a:endParaRPr>
          </a:p>
        </p:txBody>
      </p:sp>
      <p:sp>
        <p:nvSpPr>
          <p:cNvPr id="98" name="TextBox 97"/>
          <p:cNvSpPr txBox="1"/>
          <p:nvPr/>
        </p:nvSpPr>
        <p:spPr>
          <a:xfrm>
            <a:off x="6250358" y="3048811"/>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cxnSp>
        <p:nvCxnSpPr>
          <p:cNvPr id="99" name="Straight Arrow Connector 98"/>
          <p:cNvCxnSpPr/>
          <p:nvPr/>
        </p:nvCxnSpPr>
        <p:spPr>
          <a:xfrm>
            <a:off x="1899496" y="3546640"/>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45281" y="3461041"/>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sp>
        <p:nvSpPr>
          <p:cNvPr id="39" name="Rectangle 38">
            <a:extLst>
              <a:ext uri="{FF2B5EF4-FFF2-40B4-BE49-F238E27FC236}">
                <a16:creationId xmlns:a16="http://schemas.microsoft.com/office/drawing/2014/main" xmlns="" id="{BB07CD71-251E-41AD-9A47-F8F51816F66C}"/>
              </a:ext>
            </a:extLst>
          </p:cNvPr>
          <p:cNvSpPr/>
          <p:nvPr/>
        </p:nvSpPr>
        <p:spPr bwMode="auto">
          <a:xfrm>
            <a:off x="1675324" y="4317767"/>
            <a:ext cx="8958704" cy="395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Token expires</a:t>
            </a:r>
          </a:p>
        </p:txBody>
      </p:sp>
      <p:pic>
        <p:nvPicPr>
          <p:cNvPr id="2" name="Picture 1"/>
          <p:cNvPicPr>
            <a:picLocks noChangeAspect="1"/>
          </p:cNvPicPr>
          <p:nvPr/>
        </p:nvPicPr>
        <p:blipFill>
          <a:blip r:embed="rId3">
            <a:lum bright="70000" contrast="-70000"/>
          </a:blip>
          <a:stretch>
            <a:fillRect/>
          </a:stretch>
        </p:blipFill>
        <p:spPr>
          <a:xfrm>
            <a:off x="4964790" y="4338089"/>
            <a:ext cx="354750" cy="355200"/>
          </a:xfrm>
          <a:prstGeom prst="rect">
            <a:avLst/>
          </a:prstGeom>
        </p:spPr>
      </p:pic>
      <p:cxnSp>
        <p:nvCxnSpPr>
          <p:cNvPr id="33" name="Straight Arrow Connector 32"/>
          <p:cNvCxnSpPr/>
          <p:nvPr/>
        </p:nvCxnSpPr>
        <p:spPr>
          <a:xfrm>
            <a:off x="1846112" y="5944738"/>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69019" y="5602457"/>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sp>
        <p:nvSpPr>
          <p:cNvPr id="37" name="Rectangle 36"/>
          <p:cNvSpPr/>
          <p:nvPr/>
        </p:nvSpPr>
        <p:spPr bwMode="auto">
          <a:xfrm>
            <a:off x="4755936"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/common/OAuth/v2.0/authorize</a:t>
            </a:r>
          </a:p>
        </p:txBody>
      </p:sp>
      <p:sp>
        <p:nvSpPr>
          <p:cNvPr id="53" name="TextBox 52"/>
          <p:cNvSpPr txBox="1"/>
          <p:nvPr/>
        </p:nvSpPr>
        <p:spPr>
          <a:xfrm>
            <a:off x="2976027" y="1826104"/>
            <a:ext cx="2793137"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response_type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token&amp;client_id</a:t>
            </a:r>
            <a:r>
              <a:rPr lang="en-US" sz="1200" dirty="0">
                <a:gradFill>
                  <a:gsLst>
                    <a:gs pos="2917">
                      <a:schemeClr val="tx1"/>
                    </a:gs>
                    <a:gs pos="30000">
                      <a:schemeClr val="tx1"/>
                    </a:gs>
                  </a:gsLst>
                  <a:lin ang="5400000" scaled="0"/>
                </a:gradFill>
              </a:rPr>
              <a:t>=…</a:t>
            </a:r>
          </a:p>
        </p:txBody>
      </p:sp>
      <p:cxnSp>
        <p:nvCxnSpPr>
          <p:cNvPr id="54" name="Straight Arrow Connector 53"/>
          <p:cNvCxnSpPr/>
          <p:nvPr/>
        </p:nvCxnSpPr>
        <p:spPr>
          <a:xfrm>
            <a:off x="1943042" y="6104620"/>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88827" y="6019021"/>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cxnSp>
        <p:nvCxnSpPr>
          <p:cNvPr id="40" name="Straight Arrow Connector 39"/>
          <p:cNvCxnSpPr/>
          <p:nvPr/>
        </p:nvCxnSpPr>
        <p:spPr>
          <a:xfrm>
            <a:off x="1765526" y="5128164"/>
            <a:ext cx="4343400"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796108" y="5269774"/>
            <a:ext cx="4343400"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747444" y="5171053"/>
            <a:ext cx="1246688"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endParaRPr lang="en-US" sz="1200" dirty="0">
              <a:gradFill>
                <a:gsLst>
                  <a:gs pos="2917">
                    <a:schemeClr val="tx1"/>
                  </a:gs>
                  <a:gs pos="30000">
                    <a:schemeClr val="tx1"/>
                  </a:gs>
                </a:gsLst>
                <a:lin ang="5400000" scaled="0"/>
              </a:gradFill>
            </a:endParaRPr>
          </a:p>
        </p:txBody>
      </p:sp>
      <p:sp>
        <p:nvSpPr>
          <p:cNvPr id="44" name="TextBox 43"/>
          <p:cNvSpPr txBox="1"/>
          <p:nvPr/>
        </p:nvSpPr>
        <p:spPr>
          <a:xfrm>
            <a:off x="2467936" y="4787279"/>
            <a:ext cx="1924373"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i="1" dirty="0">
                <a:gradFill>
                  <a:gsLst>
                    <a:gs pos="2917">
                      <a:schemeClr val="tx1"/>
                    </a:gs>
                    <a:gs pos="30000">
                      <a:schemeClr val="tx1"/>
                    </a:gs>
                  </a:gsLst>
                  <a:lin ang="5400000" scaled="0"/>
                </a:gradFill>
              </a:rPr>
              <a:t>(hidden sign in request)</a:t>
            </a:r>
          </a:p>
        </p:txBody>
      </p:sp>
    </p:spTree>
    <p:extLst>
      <p:ext uri="{BB962C8B-B14F-4D97-AF65-F5344CB8AC3E}">
        <p14:creationId xmlns:p14="http://schemas.microsoft.com/office/powerpoint/2010/main" val="33296986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1052186" y="2204602"/>
            <a:ext cx="10321447" cy="1477328"/>
          </a:xfrm>
          <a:prstGeom prst="rect">
            <a:avLst/>
          </a:prstGeom>
          <a:ln>
            <a:solidFill>
              <a:schemeClr val="tx1"/>
            </a:solidFill>
          </a:ln>
        </p:spPr>
        <p:txBody>
          <a:bodyPr wrap="square">
            <a:spAutoFit/>
          </a:bodyPr>
          <a:lstStyle/>
          <a:p>
            <a:r>
              <a:rPr lang="en-US" dirty="0">
                <a:latin typeface="Lucida Console" panose="020B0609040504020204" pitchFamily="49" charset="0"/>
              </a:rPr>
              <a:t>GET https://login.microsoftonline.com/common/oauth2/v2.0/authorize</a:t>
            </a:r>
          </a:p>
          <a:p>
            <a:pPr lvl="1"/>
            <a:r>
              <a:rPr lang="en-US" dirty="0">
                <a:latin typeface="Lucida Console" panose="020B0609040504020204" pitchFamily="49" charset="0"/>
              </a:rPr>
              <a:t>?</a:t>
            </a:r>
            <a:r>
              <a:rPr lang="en-US" dirty="0" err="1">
                <a:latin typeface="Lucida Console" panose="020B0609040504020204" pitchFamily="49" charset="0"/>
              </a:rPr>
              <a:t>response_type</a:t>
            </a:r>
            <a:r>
              <a:rPr lang="en-US" dirty="0">
                <a:latin typeface="Lucida Console" panose="020B0609040504020204" pitchFamily="49" charset="0"/>
              </a:rPr>
              <a:t>=token</a:t>
            </a:r>
          </a:p>
          <a:p>
            <a:pPr lvl="1"/>
            <a:r>
              <a:rPr lang="en-US" dirty="0">
                <a:latin typeface="Lucida Console" panose="020B0609040504020204" pitchFamily="49" charset="0"/>
              </a:rPr>
              <a:t>&amp;scope=user.read%20mail.send%20openid%20profile</a:t>
            </a:r>
          </a:p>
          <a:p>
            <a:pPr lvl="1"/>
            <a:r>
              <a:rPr lang="en-US" dirty="0">
                <a:latin typeface="Lucida Console" panose="020B0609040504020204" pitchFamily="49" charset="0"/>
              </a:rPr>
              <a:t>&amp;</a:t>
            </a:r>
            <a:r>
              <a:rPr lang="en-US" dirty="0" err="1">
                <a:latin typeface="Lucida Console" panose="020B0609040504020204" pitchFamily="49" charset="0"/>
              </a:rPr>
              <a:t>client_id</a:t>
            </a:r>
            <a:r>
              <a:rPr lang="en-US" dirty="0">
                <a:latin typeface="Lucida Console" panose="020B0609040504020204" pitchFamily="49" charset="0"/>
              </a:rPr>
              <a:t>=cae0f9e6-1e83-4958-864e-53146ae484f4</a:t>
            </a:r>
          </a:p>
          <a:p>
            <a:pPr lvl="1"/>
            <a:r>
              <a:rPr lang="en-US" dirty="0">
                <a:latin typeface="Lucida Console" panose="020B0609040504020204" pitchFamily="49" charset="0"/>
              </a:rPr>
              <a:t>&amp;</a:t>
            </a:r>
            <a:r>
              <a:rPr lang="en-US" dirty="0" err="1">
                <a:latin typeface="Lucida Console" panose="020B0609040504020204" pitchFamily="49" charset="0"/>
              </a:rPr>
              <a:t>redirect_uri</a:t>
            </a:r>
            <a:r>
              <a:rPr lang="en-US" dirty="0">
                <a:latin typeface="Lucida Console" panose="020B0609040504020204" pitchFamily="49" charset="0"/>
              </a:rPr>
              <a:t>=http%3A%2F%2Flocalhost%3A8080%2F</a:t>
            </a:r>
          </a:p>
        </p:txBody>
      </p:sp>
      <p:sp>
        <p:nvSpPr>
          <p:cNvPr id="6" name="Rectangle 5"/>
          <p:cNvSpPr/>
          <p:nvPr/>
        </p:nvSpPr>
        <p:spPr>
          <a:xfrm>
            <a:off x="1052185" y="3924727"/>
            <a:ext cx="10321448" cy="2308324"/>
          </a:xfrm>
          <a:prstGeom prst="rect">
            <a:avLst/>
          </a:prstGeom>
          <a:ln>
            <a:solidFill>
              <a:schemeClr val="tx1"/>
            </a:solidFill>
          </a:ln>
        </p:spPr>
        <p:txBody>
          <a:bodyPr wrap="square">
            <a:spAutoFit/>
          </a:bodyPr>
          <a:lstStyle/>
          <a:p>
            <a:r>
              <a:rPr lang="en-US" dirty="0">
                <a:latin typeface="Lucida Console" panose="020B0609040504020204" pitchFamily="49" charset="0"/>
              </a:rPr>
              <a:t>&lt;html&gt;&lt;head&gt;&lt;title&gt;Object moved&lt;/title&gt;&lt;/head&gt;&lt;body&gt;</a:t>
            </a:r>
          </a:p>
          <a:p>
            <a:r>
              <a:rPr lang="en-US" dirty="0">
                <a:latin typeface="Lucida Console" panose="020B0609040504020204" pitchFamily="49" charset="0"/>
              </a:rPr>
              <a:t>&lt;h2&gt;Object moved to &lt;a </a:t>
            </a:r>
            <a:r>
              <a:rPr lang="en-US" dirty="0" err="1">
                <a:latin typeface="Lucida Console" panose="020B0609040504020204" pitchFamily="49" charset="0"/>
              </a:rPr>
              <a:t>href</a:t>
            </a:r>
            <a:r>
              <a:rPr lang="en-US" dirty="0">
                <a:latin typeface="Lucida Console" panose="020B0609040504020204" pitchFamily="49" charset="0"/>
              </a:rPr>
              <a:t>="http://localhost:8080/#</a:t>
            </a:r>
            <a:r>
              <a:rPr lang="en-US" dirty="0" err="1">
                <a:latin typeface="Lucida Console" panose="020B0609040504020204" pitchFamily="49" charset="0"/>
              </a:rPr>
              <a:t>access_token</a:t>
            </a:r>
            <a:r>
              <a:rPr lang="en-US" dirty="0">
                <a:latin typeface="Lucida Console" panose="020B0609040504020204" pitchFamily="49" charset="0"/>
              </a:rPr>
              <a:t>=eyJ0eX... ;</a:t>
            </a:r>
          </a:p>
          <a:p>
            <a:r>
              <a:rPr lang="en-US" dirty="0" err="1">
                <a:latin typeface="Lucida Console" panose="020B0609040504020204" pitchFamily="49" charset="0"/>
              </a:rPr>
              <a:t>token_type</a:t>
            </a:r>
            <a:r>
              <a:rPr lang="en-US" dirty="0">
                <a:latin typeface="Lucida Console" panose="020B0609040504020204" pitchFamily="49" charset="0"/>
              </a:rPr>
              <a:t>=Bearer</a:t>
            </a:r>
          </a:p>
          <a:p>
            <a:r>
              <a:rPr lang="en-US" dirty="0">
                <a:latin typeface="Lucida Console" panose="020B0609040504020204" pitchFamily="49" charset="0"/>
              </a:rPr>
              <a:t>&amp;</a:t>
            </a:r>
            <a:r>
              <a:rPr lang="en-US" dirty="0" err="1">
                <a:latin typeface="Lucida Console" panose="020B0609040504020204" pitchFamily="49" charset="0"/>
              </a:rPr>
              <a:t>amp;expires_in</a:t>
            </a:r>
            <a:r>
              <a:rPr lang="en-US" dirty="0">
                <a:latin typeface="Lucida Console" panose="020B0609040504020204" pitchFamily="49" charset="0"/>
              </a:rPr>
              <a:t>=3600</a:t>
            </a:r>
          </a:p>
          <a:p>
            <a:r>
              <a:rPr lang="en-US" dirty="0">
                <a:latin typeface="Lucida Console" panose="020B0609040504020204" pitchFamily="49" charset="0"/>
              </a:rPr>
              <a:t>&amp;</a:t>
            </a:r>
            <a:r>
              <a:rPr lang="en-US" dirty="0" err="1">
                <a:latin typeface="Lucida Console" panose="020B0609040504020204" pitchFamily="49" charset="0"/>
              </a:rPr>
              <a:t>amp;scope</a:t>
            </a:r>
            <a:r>
              <a:rPr lang="en-US" dirty="0">
                <a:latin typeface="Lucida Console" panose="020B0609040504020204" pitchFamily="49" charset="0"/>
              </a:rPr>
              <a:t>=</a:t>
            </a:r>
            <a:r>
              <a:rPr lang="en-US" dirty="0" err="1">
                <a:latin typeface="Lucida Console" panose="020B0609040504020204" pitchFamily="49" charset="0"/>
              </a:rPr>
              <a:t>Files.Read+Mail.Send+User.Read+User.ReadBasic.All</a:t>
            </a:r>
            <a:endParaRPr lang="en-US" dirty="0">
              <a:latin typeface="Lucida Console" panose="020B0609040504020204" pitchFamily="49" charset="0"/>
            </a:endParaRPr>
          </a:p>
          <a:p>
            <a:r>
              <a:rPr lang="en-US" dirty="0">
                <a:latin typeface="Lucida Console" panose="020B0609040504020204" pitchFamily="49" charset="0"/>
              </a:rPr>
              <a:t>&amp;amp;client_info=eyJ1a...&amp;amp"&gt;here&lt;/a&gt;.&lt;/h2&gt;</a:t>
            </a:r>
          </a:p>
          <a:p>
            <a:r>
              <a:rPr lang="en-US" dirty="0">
                <a:latin typeface="Lucida Console" panose="020B060904050402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465138" y="1698971"/>
            <a:ext cx="11797844" cy="4185761"/>
          </a:xfrm>
          <a:prstGeom prst="rect">
            <a:avLst/>
          </a:prstGeom>
          <a:ln>
            <a:solidFill>
              <a:schemeClr val="tx1"/>
            </a:solid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2296"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50571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014600"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Arrow Connector 87"/>
          <p:cNvCxnSpPr/>
          <p:nvPr/>
        </p:nvCxnSpPr>
        <p:spPr>
          <a:xfrm flipV="1">
            <a:off x="1807774" y="2521451"/>
            <a:ext cx="5298691" cy="8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1807774" y="2692700"/>
            <a:ext cx="5308187"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24879" y="2596175"/>
            <a:ext cx="111870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Tenant ID</a:t>
            </a:r>
          </a:p>
        </p:txBody>
      </p:sp>
      <p:cxnSp>
        <p:nvCxnSpPr>
          <p:cNvPr id="35" name="Straight Connector 34"/>
          <p:cNvCxnSpPr>
            <a:cxnSpLocks/>
          </p:cNvCxnSpPr>
          <p:nvPr/>
        </p:nvCxnSpPr>
        <p:spPr>
          <a:xfrm>
            <a:off x="7194924"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7152329"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115030"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/common/OAuth/v2.0/token</a:t>
            </a:r>
          </a:p>
        </p:txBody>
      </p:sp>
      <p:sp>
        <p:nvSpPr>
          <p:cNvPr id="38" name="Rectangle 37"/>
          <p:cNvSpPr/>
          <p:nvPr/>
        </p:nvSpPr>
        <p:spPr bwMode="auto">
          <a:xfrm>
            <a:off x="5987590" y="1460634"/>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a:t>
            </a:r>
            <a:r>
              <a:rPr lang="en-US" sz="1200" dirty="0" err="1">
                <a:gradFill>
                  <a:gsLst>
                    <a:gs pos="0">
                      <a:srgbClr val="FFFFFF"/>
                    </a:gs>
                    <a:gs pos="100000">
                      <a:srgbClr val="FFFFFF"/>
                    </a:gs>
                  </a:gsLst>
                  <a:lin ang="5400000" scaled="0"/>
                </a:gradFill>
                <a:ea typeface="Segoe UI" pitchFamily="34" charset="0"/>
                <a:cs typeface="Segoe UI" pitchFamily="34" charset="0"/>
              </a:rPr>
              <a:t>adminconsent</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p:cNvCxnSpPr/>
          <p:nvPr/>
        </p:nvCxnSpPr>
        <p:spPr>
          <a:xfrm>
            <a:off x="1777191" y="4432877"/>
            <a:ext cx="3203444"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07774" y="4574487"/>
            <a:ext cx="3172861"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759109" y="4461916"/>
            <a:ext cx="139666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err="1">
                <a:gradFill>
                  <a:gsLst>
                    <a:gs pos="2917">
                      <a:schemeClr val="tx1"/>
                    </a:gs>
                    <a:gs pos="30000">
                      <a:schemeClr val="tx1"/>
                    </a:gs>
                  </a:gsLst>
                  <a:lin ang="5400000" scaled="0"/>
                </a:gradFill>
              </a:rPr>
              <a:t>access_token</a:t>
            </a:r>
            <a:endParaRPr lang="en-US" sz="1400" dirty="0">
              <a:gradFill>
                <a:gsLst>
                  <a:gs pos="2917">
                    <a:schemeClr val="tx1"/>
                  </a:gs>
                  <a:gs pos="30000">
                    <a:schemeClr val="tx1"/>
                  </a:gs>
                </a:gsLst>
                <a:lin ang="5400000" scaled="0"/>
              </a:gradFill>
            </a:endParaRPr>
          </a:p>
        </p:txBody>
      </p:sp>
      <p:sp>
        <p:nvSpPr>
          <p:cNvPr id="46" name="TextBox 45"/>
          <p:cNvSpPr txBox="1"/>
          <p:nvPr/>
        </p:nvSpPr>
        <p:spPr>
          <a:xfrm>
            <a:off x="2738033" y="4087582"/>
            <a:ext cx="272337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client_id</a:t>
            </a:r>
            <a:r>
              <a:rPr lang="en-US" sz="1400" dirty="0">
                <a:gradFill>
                  <a:gsLst>
                    <a:gs pos="2917">
                      <a:schemeClr val="tx1"/>
                    </a:gs>
                    <a:gs pos="30000">
                      <a:schemeClr val="tx1"/>
                    </a:gs>
                  </a:gsLst>
                  <a:lin ang="5400000" scaled="0"/>
                </a:gradFill>
              </a:rPr>
              <a:t>=…&amp;</a:t>
            </a:r>
            <a:r>
              <a:rPr lang="en-US" sz="1400" dirty="0" err="1">
                <a:gradFill>
                  <a:gsLst>
                    <a:gs pos="2917">
                      <a:schemeClr val="tx1"/>
                    </a:gs>
                    <a:gs pos="30000">
                      <a:schemeClr val="tx1"/>
                    </a:gs>
                  </a:gsLst>
                  <a:lin ang="5400000" scaled="0"/>
                </a:gradFill>
              </a:rPr>
              <a:t>client_secret</a:t>
            </a:r>
            <a:r>
              <a:rPr lang="en-US" sz="1400" dirty="0">
                <a:gradFill>
                  <a:gsLst>
                    <a:gs pos="2917">
                      <a:schemeClr val="tx1"/>
                    </a:gs>
                    <a:gs pos="30000">
                      <a:schemeClr val="tx1"/>
                    </a:gs>
                  </a:gsLst>
                  <a:lin ang="5400000" scaled="0"/>
                </a:gradFill>
              </a:rPr>
              <a:t>=…</a:t>
            </a:r>
          </a:p>
        </p:txBody>
      </p:sp>
      <p:sp>
        <p:nvSpPr>
          <p:cNvPr id="27" name="TextBox 26">
            <a:extLst>
              <a:ext uri="{FF2B5EF4-FFF2-40B4-BE49-F238E27FC236}">
                <a16:creationId xmlns:a16="http://schemas.microsoft.com/office/drawing/2014/main" xmlns="" id="{1C2D1631-812B-4A2D-9502-EE84D308F7F8}"/>
              </a:ext>
            </a:extLst>
          </p:cNvPr>
          <p:cNvSpPr txBox="1"/>
          <p:nvPr/>
        </p:nvSpPr>
        <p:spPr>
          <a:xfrm>
            <a:off x="2329153" y="2124306"/>
            <a:ext cx="263604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client_id</a:t>
            </a:r>
            <a:r>
              <a:rPr lang="en-US" sz="1400" dirty="0">
                <a:gradFill>
                  <a:gsLst>
                    <a:gs pos="2917">
                      <a:schemeClr val="tx1"/>
                    </a:gs>
                    <a:gs pos="30000">
                      <a:schemeClr val="tx1"/>
                    </a:gs>
                  </a:gsLst>
                  <a:lin ang="5400000" scaled="0"/>
                </a:gradFill>
              </a:rPr>
              <a:t>=…&amp;</a:t>
            </a:r>
            <a:r>
              <a:rPr lang="en-US" sz="1400" dirty="0" err="1">
                <a:gradFill>
                  <a:gsLst>
                    <a:gs pos="2917">
                      <a:schemeClr val="tx1"/>
                    </a:gs>
                    <a:gs pos="30000">
                      <a:schemeClr val="tx1"/>
                    </a:gs>
                  </a:gsLst>
                  <a:lin ang="5400000" scaled="0"/>
                </a:gradFill>
              </a:rPr>
              <a:t>redirect_uri</a:t>
            </a:r>
            <a:r>
              <a:rPr lang="en-US" sz="1400" dirty="0">
                <a:gradFill>
                  <a:gsLst>
                    <a:gs pos="2917">
                      <a:schemeClr val="tx1"/>
                    </a:gs>
                    <a:gs pos="30000">
                      <a:schemeClr val="tx1"/>
                    </a:gs>
                  </a:gsLst>
                  <a:lin ang="5400000" scaled="0"/>
                </a:gradFill>
              </a:rPr>
              <a:t>=…</a:t>
            </a:r>
          </a:p>
        </p:txBody>
      </p:sp>
      <p:cxnSp>
        <p:nvCxnSpPr>
          <p:cNvPr id="28" name="Straight Arrow Connector 27">
            <a:extLst>
              <a:ext uri="{FF2B5EF4-FFF2-40B4-BE49-F238E27FC236}">
                <a16:creationId xmlns:a16="http://schemas.microsoft.com/office/drawing/2014/main" xmlns="" id="{594F7024-A0F1-438A-AA6B-0330339698B7}"/>
              </a:ext>
            </a:extLst>
          </p:cNvPr>
          <p:cNvCxnSpPr/>
          <p:nvPr/>
        </p:nvCxnSpPr>
        <p:spPr>
          <a:xfrm>
            <a:off x="1827451" y="5250973"/>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D67EF016-6123-486B-A5CF-C72EDDF19772}"/>
              </a:ext>
            </a:extLst>
          </p:cNvPr>
          <p:cNvSpPr txBox="1"/>
          <p:nvPr/>
        </p:nvSpPr>
        <p:spPr>
          <a:xfrm>
            <a:off x="6250358" y="4907368"/>
            <a:ext cx="2523576"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/v1.0/user     (access token)</a:t>
            </a:r>
          </a:p>
        </p:txBody>
      </p:sp>
      <p:cxnSp>
        <p:nvCxnSpPr>
          <p:cNvPr id="31" name="Straight Arrow Connector 30">
            <a:extLst>
              <a:ext uri="{FF2B5EF4-FFF2-40B4-BE49-F238E27FC236}">
                <a16:creationId xmlns:a16="http://schemas.microsoft.com/office/drawing/2014/main" xmlns="" id="{CF2F35AE-A907-4292-A60A-58C3296FD46D}"/>
              </a:ext>
            </a:extLst>
          </p:cNvPr>
          <p:cNvCxnSpPr/>
          <p:nvPr/>
        </p:nvCxnSpPr>
        <p:spPr>
          <a:xfrm>
            <a:off x="1899496" y="5419047"/>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E4672629-6624-4F0E-ABB7-8BC5E9155E2C}"/>
              </a:ext>
            </a:extLst>
          </p:cNvPr>
          <p:cNvSpPr txBox="1"/>
          <p:nvPr/>
        </p:nvSpPr>
        <p:spPr>
          <a:xfrm>
            <a:off x="1845281" y="5319598"/>
            <a:ext cx="1986569"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All users in directory</a:t>
            </a:r>
          </a:p>
        </p:txBody>
      </p:sp>
    </p:spTree>
    <p:extLst>
      <p:ext uri="{BB962C8B-B14F-4D97-AF65-F5344CB8AC3E}">
        <p14:creationId xmlns:p14="http://schemas.microsoft.com/office/powerpoint/2010/main" val="1647602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2196</Words>
  <Application>Microsoft Macintosh PowerPoint</Application>
  <PresentationFormat>Custom</PresentationFormat>
  <Paragraphs>316</Paragraphs>
  <Slides>19</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Consolas</vt:lpstr>
      <vt:lpstr>Lucida Console</vt:lpstr>
      <vt:lpstr>Segoe UI</vt:lpstr>
      <vt:lpstr>Segoe UI Light</vt:lpstr>
      <vt:lpstr>Segoe UI Semibold</vt:lpstr>
      <vt:lpstr>Segoe UI Semilight</vt:lpstr>
      <vt:lpstr>Wingdings</vt:lpstr>
      <vt:lpstr>Office 365 PPT Template - 2017</vt:lpstr>
      <vt:lpstr>3-50088_Microsoft_Inspire_Template</vt:lpstr>
      <vt:lpstr>Authenticate and connect with Microsoft Graph</vt:lpstr>
      <vt:lpstr>Build a .NET console application using Microsoft Graph </vt:lpstr>
      <vt:lpstr>Protocols in the v2.0 endpoint</vt:lpstr>
      <vt:lpstr>Mobile and native applications – authorization code grant and v2 endpoint</vt:lpstr>
      <vt:lpstr>Using MSAL with mobile and native applications</vt:lpstr>
      <vt:lpstr>JavaScript applications – implicit grant and v2 endpoint</vt:lpstr>
      <vt:lpstr>Implicit grant</vt:lpstr>
      <vt:lpstr>Using MSAL Library with JavaScript applications</vt:lpstr>
      <vt:lpstr>Daemon applications – client credentials grant</vt:lpstr>
      <vt:lpstr>Client credentials grant</vt:lpstr>
      <vt:lpstr>Using MSAL Library with server to server</vt:lpstr>
      <vt:lpstr>OpenID Connect and the v2.0 endpoint</vt:lpstr>
      <vt:lpstr>OpenID Connect</vt:lpstr>
      <vt:lpstr>OWIN OpenID Connect middleware and v2 endpoint</vt:lpstr>
      <vt:lpstr>Using MSAL with ASP.NET MVC applications</vt:lpstr>
      <vt:lpstr>Demo</vt:lpstr>
      <vt:lpstr>Summary</vt:lpstr>
      <vt:lpstr>PowerPoint Presentation</vt:lpstr>
      <vt:lpstr>PowerPoint Presentation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2017-08-31T09:22:32Z</dcterms:modified>
  <cp:category/>
</cp:coreProperties>
</file>